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6AF0-B9FA-B2BC-6259-3CE6D2053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65E0CC-B5CB-5529-BB5A-997D0DF93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B1136-4F22-A7D3-FA46-81E899AFE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8B3A0-C57E-7BAC-1E1F-3FC52310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8C907-1E2C-D5DB-4FE8-CCB52CF6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4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38024-2D07-BCD5-D775-A1156FABC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862D98-F27D-96A0-AA31-80F4A6BBE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3DAEB-3E9A-DFDD-31BF-2F543FB03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EC7FB-44CA-D690-93C9-548C41B71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86CF9-E2C4-7272-41DE-5E82B37BF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6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605B1-F3A3-60E9-E3B7-D69E93276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2CF70-49DC-A6E1-1325-0E7C939F4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29210-A9E1-7929-EB0E-6E6708EAC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979AB-5FE6-6373-7286-0B97489E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FBCA8-925A-4640-1994-BDDE36AA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4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07D4-CB3D-0D8B-2BAC-267F6A6B2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9851-1F01-97A8-2A1A-043378A6E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C82F2-337B-B8D1-4133-A6A0006A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75795-80F7-5977-1B6D-EB8A41994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0D89A-F020-4537-3398-6B2B4957F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59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C8D00-E4B7-ACFD-601B-B18BEA490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14290-3C55-C21C-5E02-8DD6AFF6A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29834-1840-237C-2A95-DB383BC72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199C8-5B7E-1B79-974F-FC1EC118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C131C-B55F-D33D-781C-67BF3029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5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5CA08-1F9C-E473-7A06-EC7F83300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8E98C-5553-FDF7-EA77-FAEAF5D5D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C9097-7314-0385-BDC1-BA4850321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C873B-4EB7-CA76-69C6-CA432D7CA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6B19D-3213-3637-E2C8-F5C3A0068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3FCAA-7FD9-576E-19C1-9272DBB74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54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3B84-B193-1753-668D-5DC0D1CD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1F67C-95C3-2A5D-CE36-0ED719FE0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76EFD-A1A8-6F03-68CD-CEA417080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D656F-9D6B-7B43-61BD-FA5DA8E1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52026C-963A-1E55-6048-39072304F8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34D1D8-EB0A-2863-FE23-FFD5A7D6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56CFBE-7F6C-89DB-B9DA-E11FD8E9E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D521EC-BA9B-F64A-E0E0-E7B2E53F7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7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4461-CBC6-2953-A8A6-EEBAADE98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D2A0B4-712A-13BE-5EB5-6C7124EF1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393CA-FF3D-FED8-2A52-4795E4F7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F3785-2741-B349-6663-D4C328AF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3D36C-04D7-028E-8C20-53CDA4D6C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D3B008-563F-90EA-C903-0F14CFEB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95A3A5-5E24-F067-CCC7-6ADD312CA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90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7D66E-05F7-9DBE-0554-C3E6E735F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27267-9407-1221-DB64-83BA99406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CE3556-B5BB-34C8-A5E2-F05E0EF4C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4C0E6-9D1B-8F14-9351-CB3BCFE2E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FC7F0B-DD99-8CD8-FE8B-365E3005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20121-2131-8A33-C855-9FB900B85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9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EB0-FF83-0AAE-1C15-B34DEE311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236FAD-D5F1-C111-EC4E-71392A0908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AE25F-830D-27ED-FA4D-8DC814FA9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1D1A5-A11F-06F6-1ACD-6C1ADB3AC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381B6-D4DA-CB20-4328-8CFC3A68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7CCF7-A6E2-726E-0E96-3A6D0E689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4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061C4D-6CEA-1FDC-B00F-4951CC2A2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A87A4-BB0A-614A-6781-5E07FED3C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06E80-A897-92E5-9468-CD23CF6AD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0CA8C-4AEA-4AC6-BDE3-D533C20DD256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9319D-9B06-34F1-933B-076E580210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E3667-42A6-9CBF-8D24-EEDF66AD3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745D6-050D-4744-940E-E888CE8E9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8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diamart.com/proddetail/managed-industrial-ethernet-switch-2858901809988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rawpixel.com/image/457548/free-illustration-vector-blank-border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E729BE-5CC9-9124-0CE6-9E523AEADD5C}"/>
              </a:ext>
            </a:extLst>
          </p:cNvPr>
          <p:cNvSpPr txBox="1"/>
          <p:nvPr/>
        </p:nvSpPr>
        <p:spPr>
          <a:xfrm>
            <a:off x="4289367" y="847898"/>
            <a:ext cx="49294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rgbClr val="FF0000"/>
                </a:solidFill>
              </a:rPr>
              <a:t>VLANS </a:t>
            </a:r>
            <a:endParaRPr lang="en-US" sz="8000" dirty="0">
              <a:solidFill>
                <a:srgbClr val="FF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D7FE343-A0AC-762D-1742-0F7AEAB11B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33183" y="1812175"/>
            <a:ext cx="5618185" cy="481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1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A5D1042-CF0D-B6BA-2E37-65F1B87E5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347" y="1015538"/>
            <a:ext cx="1064257" cy="6054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CEA62E-B16F-4875-3057-6357A59153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977" y="2269374"/>
            <a:ext cx="684761" cy="68476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DEBD724-4612-0E81-522D-7D17CD62D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883" y="2269373"/>
            <a:ext cx="684761" cy="6847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A5E3D2-FCC8-D1F5-A5F0-B5D27F4685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1615093" y="4030287"/>
            <a:ext cx="684761" cy="68476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A7D0A61-A43F-6C27-CA31-B93C38E6DC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2424199" y="4030286"/>
            <a:ext cx="684761" cy="68476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8AD6DE9-0576-5ED5-7626-BD35C0560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3233305" y="4030285"/>
            <a:ext cx="684761" cy="6847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1FF04C3-8A89-4928-C67C-BB122E3BA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4042411" y="4030285"/>
            <a:ext cx="684761" cy="684761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0C9085-36D4-ED02-36E4-7B3F0A97FE3F}"/>
              </a:ext>
            </a:extLst>
          </p:cNvPr>
          <p:cNvCxnSpPr>
            <a:cxnSpLocks/>
          </p:cNvCxnSpPr>
          <p:nvPr/>
        </p:nvCxnSpPr>
        <p:spPr>
          <a:xfrm flipH="1">
            <a:off x="4384791" y="1620982"/>
            <a:ext cx="1043420" cy="1055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38E7B78-4C39-7176-8BFC-830A2A587EFE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6398604" y="1620982"/>
            <a:ext cx="930279" cy="990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83B0D68-A335-705A-64E1-B722A010F7AD}"/>
              </a:ext>
            </a:extLst>
          </p:cNvPr>
          <p:cNvCxnSpPr>
            <a:cxnSpLocks/>
          </p:cNvCxnSpPr>
          <p:nvPr/>
        </p:nvCxnSpPr>
        <p:spPr>
          <a:xfrm flipV="1">
            <a:off x="2069869" y="2759825"/>
            <a:ext cx="1863262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D53C75-3456-9EBD-5963-6098538B592B}"/>
              </a:ext>
            </a:extLst>
          </p:cNvPr>
          <p:cNvCxnSpPr>
            <a:cxnSpLocks/>
          </p:cNvCxnSpPr>
          <p:nvPr/>
        </p:nvCxnSpPr>
        <p:spPr>
          <a:xfrm flipV="1">
            <a:off x="2849706" y="2676698"/>
            <a:ext cx="1256608" cy="1547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E3C567A-9F39-673A-B145-926BAD261CC1}"/>
              </a:ext>
            </a:extLst>
          </p:cNvPr>
          <p:cNvCxnSpPr>
            <a:cxnSpLocks/>
          </p:cNvCxnSpPr>
          <p:nvPr/>
        </p:nvCxnSpPr>
        <p:spPr>
          <a:xfrm flipV="1">
            <a:off x="3674571" y="2759825"/>
            <a:ext cx="556088" cy="1454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146A751-3CCB-1591-2465-2AB3F675C741}"/>
              </a:ext>
            </a:extLst>
          </p:cNvPr>
          <p:cNvCxnSpPr>
            <a:cxnSpLocks/>
          </p:cNvCxnSpPr>
          <p:nvPr/>
        </p:nvCxnSpPr>
        <p:spPr>
          <a:xfrm flipH="1" flipV="1">
            <a:off x="4287461" y="2759825"/>
            <a:ext cx="94991" cy="1464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>
            <a:extLst>
              <a:ext uri="{FF2B5EF4-FFF2-40B4-BE49-F238E27FC236}">
                <a16:creationId xmlns:a16="http://schemas.microsoft.com/office/drawing/2014/main" id="{B0B4407E-6F68-22E3-FCDD-B0ABD88AA4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6053051" y="4030287"/>
            <a:ext cx="684761" cy="68476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4F7075E-2A5E-4498-0CA7-27410E3C9B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6862157" y="4030286"/>
            <a:ext cx="684761" cy="68476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B0089CD0-241C-B4C1-C72B-3A1315F4D7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7671263" y="4030285"/>
            <a:ext cx="684761" cy="684761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28820FB-8AB1-36B4-920D-87AD4EFCD4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8480369" y="4030285"/>
            <a:ext cx="684761" cy="684761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3BD791B-A084-4070-3DF6-A57277E0372B}"/>
              </a:ext>
            </a:extLst>
          </p:cNvPr>
          <p:cNvCxnSpPr>
            <a:cxnSpLocks/>
          </p:cNvCxnSpPr>
          <p:nvPr/>
        </p:nvCxnSpPr>
        <p:spPr>
          <a:xfrm flipV="1">
            <a:off x="6507827" y="2759825"/>
            <a:ext cx="1040129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4ED84B50-432B-0BA9-1207-E05796AB9F4B}"/>
              </a:ext>
            </a:extLst>
          </p:cNvPr>
          <p:cNvCxnSpPr>
            <a:cxnSpLocks/>
          </p:cNvCxnSpPr>
          <p:nvPr/>
        </p:nvCxnSpPr>
        <p:spPr>
          <a:xfrm flipV="1">
            <a:off x="7287664" y="2759825"/>
            <a:ext cx="383600" cy="1464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F8C0B56-0647-9AE2-8827-ECBB0A1E124C}"/>
              </a:ext>
            </a:extLst>
          </p:cNvPr>
          <p:cNvCxnSpPr>
            <a:cxnSpLocks/>
          </p:cNvCxnSpPr>
          <p:nvPr/>
        </p:nvCxnSpPr>
        <p:spPr>
          <a:xfrm flipH="1" flipV="1">
            <a:off x="7809550" y="2759825"/>
            <a:ext cx="302979" cy="1454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C00A654-C1C8-71A8-0DFB-4661F8A2A3CB}"/>
              </a:ext>
            </a:extLst>
          </p:cNvPr>
          <p:cNvCxnSpPr>
            <a:cxnSpLocks/>
          </p:cNvCxnSpPr>
          <p:nvPr/>
        </p:nvCxnSpPr>
        <p:spPr>
          <a:xfrm flipH="1" flipV="1">
            <a:off x="7809550" y="2759825"/>
            <a:ext cx="1010860" cy="1464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rc 65">
            <a:extLst>
              <a:ext uri="{FF2B5EF4-FFF2-40B4-BE49-F238E27FC236}">
                <a16:creationId xmlns:a16="http://schemas.microsoft.com/office/drawing/2014/main" id="{B692F0D9-3274-7F67-9B73-57A1BE89016D}"/>
              </a:ext>
            </a:extLst>
          </p:cNvPr>
          <p:cNvSpPr/>
          <p:nvPr/>
        </p:nvSpPr>
        <p:spPr>
          <a:xfrm>
            <a:off x="4188012" y="2226426"/>
            <a:ext cx="3730077" cy="1138843"/>
          </a:xfrm>
          <a:prstGeom prst="arc">
            <a:avLst>
              <a:gd name="adj1" fmla="val 11018471"/>
              <a:gd name="adj2" fmla="val 209334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1505A89-B40F-E85E-468B-FBD4E4C50934}"/>
              </a:ext>
            </a:extLst>
          </p:cNvPr>
          <p:cNvSpPr txBox="1"/>
          <p:nvPr/>
        </p:nvSpPr>
        <p:spPr>
          <a:xfrm>
            <a:off x="729636" y="590204"/>
            <a:ext cx="20152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PC0 PC1 → VLAN10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PC2 PC3 → VLAN20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PC4 PC5 → VLAN30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PC6 PC7 → VLAN40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75C51A3-71C6-4685-8257-250DC60343BE}"/>
              </a:ext>
            </a:extLst>
          </p:cNvPr>
          <p:cNvSpPr txBox="1"/>
          <p:nvPr/>
        </p:nvSpPr>
        <p:spPr>
          <a:xfrm>
            <a:off x="1673976" y="4715046"/>
            <a:ext cx="625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8D28D7E-5264-44B9-F781-2B8631CB39FC}"/>
              </a:ext>
            </a:extLst>
          </p:cNvPr>
          <p:cNvSpPr txBox="1"/>
          <p:nvPr/>
        </p:nvSpPr>
        <p:spPr>
          <a:xfrm>
            <a:off x="2505420" y="4705348"/>
            <a:ext cx="6847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586E33D-859A-5CE9-4A25-88E324B48600}"/>
              </a:ext>
            </a:extLst>
          </p:cNvPr>
          <p:cNvSpPr txBox="1"/>
          <p:nvPr/>
        </p:nvSpPr>
        <p:spPr>
          <a:xfrm>
            <a:off x="1846767" y="5495056"/>
            <a:ext cx="1001033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VLAN10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CE9E7ED-3D07-AF2A-92CC-D844C4D57CFB}"/>
              </a:ext>
            </a:extLst>
          </p:cNvPr>
          <p:cNvSpPr txBox="1"/>
          <p:nvPr/>
        </p:nvSpPr>
        <p:spPr>
          <a:xfrm>
            <a:off x="3326821" y="4731385"/>
            <a:ext cx="15265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PC2         PC3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63EB683-90A4-5B28-A24C-674FBD43C080}"/>
              </a:ext>
            </a:extLst>
          </p:cNvPr>
          <p:cNvSpPr txBox="1"/>
          <p:nvPr/>
        </p:nvSpPr>
        <p:spPr>
          <a:xfrm>
            <a:off x="3478010" y="5485012"/>
            <a:ext cx="1065585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VLAN20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2406A88-0D81-8AB5-1CB5-D1C129998A99}"/>
              </a:ext>
            </a:extLst>
          </p:cNvPr>
          <p:cNvSpPr txBox="1"/>
          <p:nvPr/>
        </p:nvSpPr>
        <p:spPr>
          <a:xfrm>
            <a:off x="6126481" y="4715046"/>
            <a:ext cx="2022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PC4         PC5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A4A0429-52BF-59EE-F062-BC7C1CDC9272}"/>
              </a:ext>
            </a:extLst>
          </p:cNvPr>
          <p:cNvSpPr txBox="1"/>
          <p:nvPr/>
        </p:nvSpPr>
        <p:spPr>
          <a:xfrm>
            <a:off x="7724602" y="4731385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PC6         PC7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A321CBBC-7E1F-3EBF-760C-16AED6710A90}"/>
              </a:ext>
            </a:extLst>
          </p:cNvPr>
          <p:cNvSpPr txBox="1"/>
          <p:nvPr/>
        </p:nvSpPr>
        <p:spPr>
          <a:xfrm>
            <a:off x="6428066" y="5483333"/>
            <a:ext cx="1199649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VLAN30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BF615D3-A277-4165-917B-3B26EAA4F9ED}"/>
              </a:ext>
            </a:extLst>
          </p:cNvPr>
          <p:cNvSpPr txBox="1"/>
          <p:nvPr/>
        </p:nvSpPr>
        <p:spPr>
          <a:xfrm>
            <a:off x="8060557" y="5483333"/>
            <a:ext cx="1104573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VLAN40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4675DAE4-963B-C07E-8815-749D97636BFE}"/>
              </a:ext>
            </a:extLst>
          </p:cNvPr>
          <p:cNvCxnSpPr>
            <a:stCxn id="69" idx="3"/>
          </p:cNvCxnSpPr>
          <p:nvPr/>
        </p:nvCxnSpPr>
        <p:spPr>
          <a:xfrm>
            <a:off x="2299854" y="4899712"/>
            <a:ext cx="0" cy="583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4AA33DE1-8017-F0CC-E2FF-7330366234AE}"/>
              </a:ext>
            </a:extLst>
          </p:cNvPr>
          <p:cNvCxnSpPr/>
          <p:nvPr/>
        </p:nvCxnSpPr>
        <p:spPr>
          <a:xfrm>
            <a:off x="3999256" y="4916051"/>
            <a:ext cx="0" cy="583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A2E17CA-2D5F-A008-EE69-514A8E238C87}"/>
              </a:ext>
            </a:extLst>
          </p:cNvPr>
          <p:cNvCxnSpPr/>
          <p:nvPr/>
        </p:nvCxnSpPr>
        <p:spPr>
          <a:xfrm>
            <a:off x="6862157" y="4890014"/>
            <a:ext cx="0" cy="583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639ED3F1-BE8C-8505-88EA-7751FA9638E6}"/>
              </a:ext>
            </a:extLst>
          </p:cNvPr>
          <p:cNvCxnSpPr/>
          <p:nvPr/>
        </p:nvCxnSpPr>
        <p:spPr>
          <a:xfrm>
            <a:off x="8480369" y="4890014"/>
            <a:ext cx="0" cy="583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37C5CB9F-9FDE-5413-96A3-DDACC3A96725}"/>
              </a:ext>
            </a:extLst>
          </p:cNvPr>
          <p:cNvSpPr txBox="1"/>
          <p:nvPr/>
        </p:nvSpPr>
        <p:spPr>
          <a:xfrm>
            <a:off x="1615093" y="5894011"/>
            <a:ext cx="1526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Management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6844617-6B50-9699-7028-E9319C0B69FB}"/>
              </a:ext>
            </a:extLst>
          </p:cNvPr>
          <p:cNvSpPr txBox="1"/>
          <p:nvPr/>
        </p:nvSpPr>
        <p:spPr>
          <a:xfrm>
            <a:off x="3326821" y="5894011"/>
            <a:ext cx="1526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Accounting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E8C469D-75DE-44B7-D322-61DEAAECA105}"/>
              </a:ext>
            </a:extLst>
          </p:cNvPr>
          <p:cNvSpPr txBox="1"/>
          <p:nvPr/>
        </p:nvSpPr>
        <p:spPr>
          <a:xfrm>
            <a:off x="6709162" y="5894010"/>
            <a:ext cx="1526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Sales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CF4913CC-C45E-65CD-34C6-1F5A2FB4E689}"/>
              </a:ext>
            </a:extLst>
          </p:cNvPr>
          <p:cNvSpPr txBox="1"/>
          <p:nvPr/>
        </p:nvSpPr>
        <p:spPr>
          <a:xfrm>
            <a:off x="8401831" y="5894009"/>
            <a:ext cx="1526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IT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3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A9F610-E503-68DA-86C1-3642FA859A0D}"/>
              </a:ext>
            </a:extLst>
          </p:cNvPr>
          <p:cNvSpPr txBox="1"/>
          <p:nvPr/>
        </p:nvSpPr>
        <p:spPr>
          <a:xfrm>
            <a:off x="1014153" y="498763"/>
            <a:ext cx="1510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Switch0 → CLI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4728808-55FA-0A3B-AC4F-9D96FA604AC3}"/>
              </a:ext>
            </a:extLst>
          </p:cNvPr>
          <p:cNvSpPr/>
          <p:nvPr/>
        </p:nvSpPr>
        <p:spPr>
          <a:xfrm>
            <a:off x="373781" y="879702"/>
            <a:ext cx="407907" cy="407324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11D49E7-651F-CD89-B931-A03659709602}"/>
              </a:ext>
            </a:extLst>
          </p:cNvPr>
          <p:cNvSpPr/>
          <p:nvPr/>
        </p:nvSpPr>
        <p:spPr>
          <a:xfrm>
            <a:off x="4823861" y="950945"/>
            <a:ext cx="407907" cy="407324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46FBCD-B94F-DED0-C823-66E3DC95586D}"/>
              </a:ext>
            </a:extLst>
          </p:cNvPr>
          <p:cNvSpPr txBox="1"/>
          <p:nvPr/>
        </p:nvSpPr>
        <p:spPr>
          <a:xfrm>
            <a:off x="648393" y="1471353"/>
            <a:ext cx="2666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enable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configure terminal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793661-128C-4FE2-251A-7B9D12509BDA}"/>
              </a:ext>
            </a:extLst>
          </p:cNvPr>
          <p:cNvSpPr txBox="1"/>
          <p:nvPr/>
        </p:nvSpPr>
        <p:spPr>
          <a:xfrm>
            <a:off x="5480859" y="1287026"/>
            <a:ext cx="256916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interface fa0/1</a:t>
            </a:r>
            <a:br>
              <a:rPr lang="en-US" dirty="0"/>
            </a:br>
            <a:r>
              <a:rPr lang="en-US" dirty="0"/>
              <a:t>switchport mode access</a:t>
            </a:r>
            <a:br>
              <a:rPr lang="en-US" dirty="0"/>
            </a:br>
            <a:r>
              <a:rPr lang="en-US" dirty="0"/>
              <a:t>switchport access </a:t>
            </a:r>
            <a:r>
              <a:rPr lang="en-US" dirty="0" err="1"/>
              <a:t>vlan</a:t>
            </a:r>
            <a:r>
              <a:rPr lang="en-US" dirty="0"/>
              <a:t> 10</a:t>
            </a:r>
          </a:p>
          <a:p>
            <a:r>
              <a:rPr lang="en-US" dirty="0"/>
              <a:t>interface fa0/2</a:t>
            </a:r>
            <a:br>
              <a:rPr lang="en-US" dirty="0"/>
            </a:br>
            <a:r>
              <a:rPr lang="en-US" dirty="0"/>
              <a:t>switchport mode access</a:t>
            </a:r>
            <a:br>
              <a:rPr lang="en-US" dirty="0"/>
            </a:br>
            <a:r>
              <a:rPr lang="en-US" dirty="0"/>
              <a:t>switchport access </a:t>
            </a:r>
            <a:r>
              <a:rPr lang="en-US" dirty="0" err="1"/>
              <a:t>vlan</a:t>
            </a:r>
            <a:r>
              <a:rPr lang="en-US" dirty="0"/>
              <a:t> 10</a:t>
            </a:r>
          </a:p>
          <a:p>
            <a:r>
              <a:rPr lang="en-US" dirty="0"/>
              <a:t>interface fa0/3</a:t>
            </a:r>
            <a:br>
              <a:rPr lang="en-US" dirty="0"/>
            </a:br>
            <a:r>
              <a:rPr lang="en-US" dirty="0"/>
              <a:t>switchport mode access</a:t>
            </a:r>
            <a:br>
              <a:rPr lang="en-US" dirty="0"/>
            </a:br>
            <a:r>
              <a:rPr lang="en-US" dirty="0"/>
              <a:t>switchport access </a:t>
            </a:r>
            <a:r>
              <a:rPr lang="en-US" dirty="0" err="1"/>
              <a:t>vlan</a:t>
            </a:r>
            <a:r>
              <a:rPr lang="en-US" dirty="0"/>
              <a:t> 20</a:t>
            </a:r>
          </a:p>
          <a:p>
            <a:r>
              <a:rPr lang="en-US" dirty="0"/>
              <a:t>interface fa0/4</a:t>
            </a:r>
            <a:br>
              <a:rPr lang="en-US" dirty="0"/>
            </a:br>
            <a:r>
              <a:rPr lang="en-US" dirty="0"/>
              <a:t>switchport mode access</a:t>
            </a:r>
            <a:br>
              <a:rPr lang="en-US" dirty="0"/>
            </a:br>
            <a:r>
              <a:rPr lang="en-US" dirty="0"/>
              <a:t>switchport access </a:t>
            </a:r>
            <a:r>
              <a:rPr lang="en-US" dirty="0" err="1"/>
              <a:t>vlan</a:t>
            </a:r>
            <a:r>
              <a:rPr lang="en-US" dirty="0"/>
              <a:t> 20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55D9F8-3D0D-07DE-C2FE-26599E09D4B0}"/>
              </a:ext>
            </a:extLst>
          </p:cNvPr>
          <p:cNvSpPr txBox="1"/>
          <p:nvPr/>
        </p:nvSpPr>
        <p:spPr>
          <a:xfrm>
            <a:off x="781688" y="2302011"/>
            <a:ext cx="609738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 err="1"/>
              <a:t>vlan</a:t>
            </a:r>
            <a:r>
              <a:rPr lang="en-GB" dirty="0"/>
              <a:t> 10</a:t>
            </a:r>
          </a:p>
          <a:p>
            <a:r>
              <a:rPr lang="en-GB" dirty="0"/>
              <a:t>name Management</a:t>
            </a:r>
          </a:p>
          <a:p>
            <a:endParaRPr lang="en-GB" dirty="0"/>
          </a:p>
          <a:p>
            <a:r>
              <a:rPr lang="en-GB" dirty="0" err="1"/>
              <a:t>vlan</a:t>
            </a:r>
            <a:r>
              <a:rPr lang="en-GB" dirty="0"/>
              <a:t> 20</a:t>
            </a:r>
          </a:p>
          <a:p>
            <a:r>
              <a:rPr lang="en-GB" dirty="0"/>
              <a:t>name Accounting</a:t>
            </a:r>
          </a:p>
          <a:p>
            <a:endParaRPr lang="en-GB" dirty="0"/>
          </a:p>
          <a:p>
            <a:r>
              <a:rPr lang="en-GB" dirty="0" err="1"/>
              <a:t>vlan</a:t>
            </a:r>
            <a:r>
              <a:rPr lang="en-GB" dirty="0"/>
              <a:t> 30</a:t>
            </a:r>
          </a:p>
          <a:p>
            <a:r>
              <a:rPr lang="en-GB" dirty="0"/>
              <a:t>name Sales</a:t>
            </a:r>
          </a:p>
          <a:p>
            <a:endParaRPr lang="en-GB" dirty="0"/>
          </a:p>
          <a:p>
            <a:r>
              <a:rPr lang="en-GB" dirty="0" err="1"/>
              <a:t>vlan</a:t>
            </a:r>
            <a:r>
              <a:rPr lang="en-GB" dirty="0"/>
              <a:t> 40</a:t>
            </a:r>
          </a:p>
          <a:p>
            <a:r>
              <a:rPr lang="en-GB" dirty="0"/>
              <a:t>name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9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5B234D-DF7A-A694-CC65-BB4C1F2C18AB}"/>
              </a:ext>
            </a:extLst>
          </p:cNvPr>
          <p:cNvSpPr txBox="1"/>
          <p:nvPr/>
        </p:nvSpPr>
        <p:spPr>
          <a:xfrm>
            <a:off x="1155468" y="523702"/>
            <a:ext cx="917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B3F1BAA-E8C2-2B3F-FE43-1A185F797E1B}"/>
              </a:ext>
            </a:extLst>
          </p:cNvPr>
          <p:cNvSpPr/>
          <p:nvPr/>
        </p:nvSpPr>
        <p:spPr>
          <a:xfrm>
            <a:off x="315592" y="835429"/>
            <a:ext cx="407907" cy="407324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</a:t>
            </a:r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80C1272-6567-2AFB-82E6-E4EBBA60CBAD}"/>
              </a:ext>
            </a:extLst>
          </p:cNvPr>
          <p:cNvSpPr/>
          <p:nvPr/>
        </p:nvSpPr>
        <p:spPr>
          <a:xfrm>
            <a:off x="4732421" y="810491"/>
            <a:ext cx="407907" cy="407324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96D197-1656-386F-34D5-82C1EFD6FE69}"/>
              </a:ext>
            </a:extLst>
          </p:cNvPr>
          <p:cNvSpPr txBox="1"/>
          <p:nvPr/>
        </p:nvSpPr>
        <p:spPr>
          <a:xfrm>
            <a:off x="648393" y="1471353"/>
            <a:ext cx="26661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enable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configure terminal</a:t>
            </a:r>
          </a:p>
          <a:p>
            <a:pPr rtl="0">
              <a:buNone/>
            </a:pP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10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20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30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40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F96129-6FCC-5A78-88B9-7A4918BE37CB}"/>
              </a:ext>
            </a:extLst>
          </p:cNvPr>
          <p:cNvSpPr txBox="1"/>
          <p:nvPr/>
        </p:nvSpPr>
        <p:spPr>
          <a:xfrm>
            <a:off x="5140328" y="1242753"/>
            <a:ext cx="60973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fa0/1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access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access </a:t>
            </a: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30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fa0/2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access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access </a:t>
            </a: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30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fa0/3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access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access </a:t>
            </a: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40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fa0/4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access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access </a:t>
            </a:r>
            <a:r>
              <a:rPr lang="en-US" dirty="0" err="1">
                <a:latin typeface="Courier New" panose="02070309020205020404" pitchFamily="49" charset="0"/>
              </a:rPr>
              <a:t>vlan</a:t>
            </a:r>
            <a:r>
              <a:rPr lang="en-US" dirty="0">
                <a:latin typeface="Courier New" panose="02070309020205020404" pitchFamily="49" charset="0"/>
              </a:rPr>
              <a:t> 40</a:t>
            </a:r>
          </a:p>
        </p:txBody>
      </p:sp>
    </p:spTree>
    <p:extLst>
      <p:ext uri="{BB962C8B-B14F-4D97-AF65-F5344CB8AC3E}">
        <p14:creationId xmlns:p14="http://schemas.microsoft.com/office/powerpoint/2010/main" val="267465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72CAE-AF63-D1E5-2B90-26F2A8CB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Trunk Switch0 &amp; Switch1: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A998C-21D0-30D8-988F-A31549CE66CB}"/>
              </a:ext>
            </a:extLst>
          </p:cNvPr>
          <p:cNvSpPr txBox="1"/>
          <p:nvPr/>
        </p:nvSpPr>
        <p:spPr>
          <a:xfrm>
            <a:off x="838200" y="1642348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Switch0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3A9FBD-71FB-FAE1-82DA-9E5B3B3B9413}"/>
              </a:ext>
            </a:extLst>
          </p:cNvPr>
          <p:cNvSpPr txBox="1"/>
          <p:nvPr/>
        </p:nvSpPr>
        <p:spPr>
          <a:xfrm>
            <a:off x="5447606" y="1690688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Switch1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5C271C-A2E2-5D16-14FF-AAC33BE70676}"/>
              </a:ext>
            </a:extLst>
          </p:cNvPr>
          <p:cNvSpPr txBox="1"/>
          <p:nvPr/>
        </p:nvSpPr>
        <p:spPr>
          <a:xfrm>
            <a:off x="698268" y="4661655"/>
            <a:ext cx="1865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Switch0 → Router</a:t>
            </a:r>
          </a:p>
          <a:p>
            <a:r>
              <a:rPr lang="en-US" dirty="0"/>
              <a:t>Fa0/23 → G0/0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64FD77-B57E-1F53-791B-5DC8D9C9DBE0}"/>
              </a:ext>
            </a:extLst>
          </p:cNvPr>
          <p:cNvSpPr txBox="1"/>
          <p:nvPr/>
        </p:nvSpPr>
        <p:spPr>
          <a:xfrm>
            <a:off x="698268" y="2138512"/>
            <a:ext cx="6097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fa0/24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trunk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56BCF9-8ADE-C429-C3B6-655E0A8F42B0}"/>
              </a:ext>
            </a:extLst>
          </p:cNvPr>
          <p:cNvSpPr txBox="1"/>
          <p:nvPr/>
        </p:nvSpPr>
        <p:spPr>
          <a:xfrm>
            <a:off x="2732809" y="4846321"/>
            <a:ext cx="6097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interface fa0/23</a:t>
            </a:r>
            <a:b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+mn-cs"/>
              </a:rPr>
              <a:t>switchport mode trunk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5DC81-A9AB-8F99-C1B8-DF56EA1CF0A7}"/>
              </a:ext>
            </a:extLst>
          </p:cNvPr>
          <p:cNvSpPr txBox="1"/>
          <p:nvPr/>
        </p:nvSpPr>
        <p:spPr>
          <a:xfrm>
            <a:off x="5068686" y="2060020"/>
            <a:ext cx="6097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fa0/24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switchport mode trunk</a:t>
            </a:r>
          </a:p>
        </p:txBody>
      </p:sp>
    </p:spTree>
    <p:extLst>
      <p:ext uri="{BB962C8B-B14F-4D97-AF65-F5344CB8AC3E}">
        <p14:creationId xmlns:p14="http://schemas.microsoft.com/office/powerpoint/2010/main" val="405268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D7450-151C-2199-CE6A-2903E27C3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292"/>
            <a:ext cx="10515600" cy="1325563"/>
          </a:xfrm>
        </p:spPr>
        <p:txBody>
          <a:bodyPr/>
          <a:lstStyle/>
          <a:p>
            <a:r>
              <a:rPr lang="en-US" dirty="0"/>
              <a:t>Inter-VLAN Routing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CA9342-A922-04CA-3121-DA34380B3EEE}"/>
              </a:ext>
            </a:extLst>
          </p:cNvPr>
          <p:cNvSpPr txBox="1"/>
          <p:nvPr/>
        </p:nvSpPr>
        <p:spPr>
          <a:xfrm>
            <a:off x="1045326" y="1530093"/>
            <a:ext cx="60973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enable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configure terminal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g0/0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no shutdown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ACABA2-8730-1A24-CC38-0DDFDDCF894F}"/>
              </a:ext>
            </a:extLst>
          </p:cNvPr>
          <p:cNvSpPr txBox="1"/>
          <p:nvPr/>
        </p:nvSpPr>
        <p:spPr>
          <a:xfrm>
            <a:off x="5168439" y="1530093"/>
            <a:ext cx="60973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VLAN10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g0/0.10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encapsulation dot1Q 10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</a:rPr>
              <a:t> address 192.168.10.1 255.255.255.0</a:t>
            </a:r>
          </a:p>
          <a:p>
            <a:pPr>
              <a:buNone/>
            </a:pPr>
            <a:r>
              <a:rPr lang="en-US" dirty="0"/>
              <a:t>VLAN20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g0/0.20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encapsulation dot1Q 20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</a:rPr>
              <a:t> address 192.168.20.1 255.255.255.0</a:t>
            </a:r>
          </a:p>
          <a:p>
            <a:pPr>
              <a:buNone/>
            </a:pPr>
            <a:r>
              <a:rPr lang="en-US" dirty="0"/>
              <a:t>VLAN30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g0/0.30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encapsulation dot1Q 30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</a:rPr>
              <a:t> address 192.168.30.1 255.255.255.0</a:t>
            </a:r>
          </a:p>
          <a:p>
            <a:pPr>
              <a:buNone/>
            </a:pPr>
            <a:r>
              <a:rPr lang="en-US" dirty="0"/>
              <a:t>VLAN40</a:t>
            </a:r>
          </a:p>
          <a:p>
            <a:pPr rtl="0">
              <a:buNone/>
            </a:pPr>
            <a:r>
              <a:rPr lang="en-US" dirty="0">
                <a:latin typeface="Courier New" panose="02070309020205020404" pitchFamily="49" charset="0"/>
              </a:rPr>
              <a:t>interface g0/0.40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</a:rPr>
              <a:t>encapsulation dot1Q 40</a:t>
            </a:r>
            <a:br>
              <a:rPr lang="en-US" dirty="0">
                <a:latin typeface="Courier New" panose="02070309020205020404" pitchFamily="49" charset="0"/>
              </a:rPr>
            </a:br>
            <a:r>
              <a:rPr lang="en-US" dirty="0" err="1">
                <a:latin typeface="Courier New" panose="02070309020205020404" pitchFamily="49" charset="0"/>
              </a:rPr>
              <a:t>ip</a:t>
            </a:r>
            <a:r>
              <a:rPr lang="en-US" dirty="0">
                <a:latin typeface="Courier New" panose="02070309020205020404" pitchFamily="49" charset="0"/>
              </a:rPr>
              <a:t> address 192.168.40.1 255.255.255.0</a:t>
            </a:r>
          </a:p>
        </p:txBody>
      </p:sp>
    </p:spTree>
    <p:extLst>
      <p:ext uri="{BB962C8B-B14F-4D97-AF65-F5344CB8AC3E}">
        <p14:creationId xmlns:p14="http://schemas.microsoft.com/office/powerpoint/2010/main" val="252536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A0812-BB41-BE0B-BC13-808AA61B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IP FOR COMPUTER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DD19CE-1B3D-DD10-6A7E-5E28FE52A783}"/>
              </a:ext>
            </a:extLst>
          </p:cNvPr>
          <p:cNvSpPr txBox="1"/>
          <p:nvPr/>
        </p:nvSpPr>
        <p:spPr>
          <a:xfrm>
            <a:off x="1305098" y="2078182"/>
            <a:ext cx="51206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VLAN10</a:t>
            </a:r>
          </a:p>
          <a:p>
            <a:r>
              <a:rPr lang="en-US" dirty="0"/>
              <a:t>PC0 → 192.168.10.10</a:t>
            </a:r>
            <a:br>
              <a:rPr lang="en-US" dirty="0"/>
            </a:br>
            <a:r>
              <a:rPr lang="en-US" dirty="0"/>
              <a:t>PC1 → 192.168.10.11</a:t>
            </a:r>
          </a:p>
          <a:p>
            <a:r>
              <a:rPr lang="en-US" dirty="0"/>
              <a:t>Gateway</a:t>
            </a:r>
            <a:br>
              <a:rPr lang="en-US" dirty="0"/>
            </a:br>
            <a:r>
              <a:rPr lang="en-US" dirty="0"/>
              <a:t>192.168.10.1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VLAN20</a:t>
            </a:r>
          </a:p>
          <a:p>
            <a:r>
              <a:rPr lang="en-US" dirty="0"/>
              <a:t>PC2 → 192.168.20.10</a:t>
            </a:r>
            <a:br>
              <a:rPr lang="en-US" dirty="0"/>
            </a:br>
            <a:r>
              <a:rPr lang="en-US" dirty="0"/>
              <a:t>PC3 → 192.168.20.11</a:t>
            </a:r>
          </a:p>
          <a:p>
            <a:r>
              <a:rPr lang="en-US" dirty="0"/>
              <a:t>Gateway</a:t>
            </a:r>
            <a:br>
              <a:rPr lang="en-US" dirty="0"/>
            </a:br>
            <a:r>
              <a:rPr lang="en-US" dirty="0"/>
              <a:t>192.168.20.1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D203BD-6399-9F51-7FFE-323528445004}"/>
              </a:ext>
            </a:extLst>
          </p:cNvPr>
          <p:cNvSpPr txBox="1"/>
          <p:nvPr/>
        </p:nvSpPr>
        <p:spPr>
          <a:xfrm>
            <a:off x="5492634" y="2011786"/>
            <a:ext cx="609738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VLAN30</a:t>
            </a:r>
          </a:p>
          <a:p>
            <a:r>
              <a:rPr lang="en-US" dirty="0"/>
              <a:t>PC4 → 192.168.30.10</a:t>
            </a:r>
            <a:br>
              <a:rPr lang="en-US" dirty="0"/>
            </a:br>
            <a:r>
              <a:rPr lang="en-US" dirty="0"/>
              <a:t>PC5 → 192.168.30.11</a:t>
            </a:r>
          </a:p>
          <a:p>
            <a:r>
              <a:rPr lang="en-US" dirty="0"/>
              <a:t>Gateway</a:t>
            </a:r>
            <a:br>
              <a:rPr lang="en-US" dirty="0"/>
            </a:br>
            <a:r>
              <a:rPr lang="en-US" dirty="0"/>
              <a:t>192.168.30.1</a:t>
            </a:r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VLAN40</a:t>
            </a:r>
          </a:p>
          <a:p>
            <a:r>
              <a:rPr lang="en-US" dirty="0"/>
              <a:t>PC6 → 192.168.40.10</a:t>
            </a:r>
            <a:br>
              <a:rPr lang="en-US" dirty="0"/>
            </a:br>
            <a:r>
              <a:rPr lang="en-US" dirty="0"/>
              <a:t>PC7 → 192.168.40.11</a:t>
            </a:r>
          </a:p>
          <a:p>
            <a:r>
              <a:rPr lang="en-US" dirty="0"/>
              <a:t>Gateway</a:t>
            </a:r>
            <a:br>
              <a:rPr lang="en-US" dirty="0"/>
            </a:br>
            <a:r>
              <a:rPr lang="en-US" dirty="0"/>
              <a:t>192.168.40.1</a:t>
            </a:r>
          </a:p>
        </p:txBody>
      </p:sp>
    </p:spTree>
    <p:extLst>
      <p:ext uri="{BB962C8B-B14F-4D97-AF65-F5344CB8AC3E}">
        <p14:creationId xmlns:p14="http://schemas.microsoft.com/office/powerpoint/2010/main" val="2318099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970D-4318-B714-6082-F547E2CEC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PING TEST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4CA77-EA69-7AD8-8147-CAAE5656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PC0:</a:t>
            </a:r>
          </a:p>
          <a:p>
            <a:r>
              <a:rPr lang="en-US" dirty="0"/>
              <a:t>ping 192.168.40.10</a:t>
            </a:r>
          </a:p>
          <a:p>
            <a:r>
              <a:rPr lang="en-US" dirty="0">
                <a:solidFill>
                  <a:schemeClr val="accent1"/>
                </a:solidFill>
              </a:rPr>
              <a:t>✔ VLAN</a:t>
            </a:r>
          </a:p>
          <a:p>
            <a:r>
              <a:rPr lang="en-US" dirty="0">
                <a:solidFill>
                  <a:schemeClr val="accent1"/>
                </a:solidFill>
              </a:rPr>
              <a:t>✔ Trunk</a:t>
            </a:r>
          </a:p>
          <a:p>
            <a:r>
              <a:rPr lang="en-US" dirty="0">
                <a:solidFill>
                  <a:schemeClr val="accent1"/>
                </a:solidFill>
              </a:rPr>
              <a:t>✔ Inter-VLAN Routing</a:t>
            </a:r>
          </a:p>
        </p:txBody>
      </p:sp>
    </p:spTree>
    <p:extLst>
      <p:ext uri="{BB962C8B-B14F-4D97-AF65-F5344CB8AC3E}">
        <p14:creationId xmlns:p14="http://schemas.microsoft.com/office/powerpoint/2010/main" val="1527045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324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Trunk Switch0 &amp; Switch1:</vt:lpstr>
      <vt:lpstr>Inter-VLAN Routing</vt:lpstr>
      <vt:lpstr>IP FOR COMPUTER</vt:lpstr>
      <vt:lpstr>PING TEST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muthana alhashimi</dc:creator>
  <cp:lastModifiedBy>muthana alhashimi</cp:lastModifiedBy>
  <cp:revision>1</cp:revision>
  <dcterms:created xsi:type="dcterms:W3CDTF">2026-03-13T13:06:54Z</dcterms:created>
  <dcterms:modified xsi:type="dcterms:W3CDTF">2026-03-13T21:33:08Z</dcterms:modified>
</cp:coreProperties>
</file>