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9E085-62A3-492B-842C-C54E91617097}" type="datetimeFigureOut">
              <a:rPr lang="en-US" smtClean="0"/>
              <a:t>4/24/2026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D8113-1D20-4DAF-8086-20C11A02A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7D8113-1D20-4DAF-8086-20C11A02A3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A09E-E19E-FD8E-61D6-288E717C0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D12F9-F0E2-E04B-3865-A194BB61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5BCE7-8D1B-4ADB-5399-697475F9A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FFEE0-EDB0-6920-8B59-27B2EE93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6D150-603A-9ED6-62D5-5403DB06B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2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487C-A4F6-6B14-D686-EDEF4E742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094DC8-80D4-9C2A-1784-397CA7CC1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F75E5-83B4-BA9F-A766-BF7605A0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8E3AF-EA60-DAFB-217D-E1744BD6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D62E3-9123-BDAB-978B-F3D9C9A5D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7FDAFC-E506-3EEB-827F-351402511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B842E-A50D-140E-CE6F-FC1789A73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0BBEB-54F6-0DB6-F3D7-454F8194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39BA1-001E-78CD-5DBD-5E21F2C2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3079D-81E2-C4C9-6FEE-68C338E8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DF5A-B1FE-0A5D-CC86-1AF2CD6F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83062-0430-CF90-6820-A3F1BF09A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5E87D-4607-7F21-8952-9FBFA62E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796C1-665E-7ED1-5D01-B07E9AF7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37A6C-AB0C-1669-B9F3-861BFA43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2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C7F9C-F0EC-95F8-E9AF-8E63098D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DC5A7-78B1-4625-064C-B29D2CB5B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17C7E-D710-50EF-EF07-58FC5B94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0BA1C-FCD6-7D3B-C032-2B273686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1518B-816A-0D83-BD63-CFC0D13D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2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0923-E8B6-A1C9-1CCA-87E38A00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545BA-0F6B-CB40-B85E-E2D1849B0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FF13E-14D8-4B1B-F117-0895B8925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DE7C5-9D64-8283-2AFB-2E5F6326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E9127-B9EE-FE0C-30F9-95E5CA36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126C7-199B-13C5-0CEA-E435AD42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2A4B-61D5-DE3A-76E0-1B759694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8AB20F-C512-5AFD-D629-846AE1675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BF0FE-D2D6-DF71-1960-B18204FF2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8249D-1F04-F19C-FF52-E571AE38C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AF487-F14A-1BEA-CA2F-951BA88353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163E0F-547F-0E13-F440-AB6445511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C5612-210A-B5F6-6E1D-EED86A12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B371B2-C9D3-CF19-10B3-51BB2654B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48D9-6FFA-AD55-638F-6935278E5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DB831-C641-EB19-E118-D564952D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85C28-4D1F-EEEE-45A5-0E86CC9F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3AA10-9FA7-E419-740A-0BC15E9F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82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27249C-D280-2954-FC7A-8723B008F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7A3A45-17E2-1E8A-8388-925E8ABA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742B5-837F-EC1C-ED7B-621B3B5BC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3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625E-463D-28F4-9207-7CCBD984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89EC-6034-0448-173D-4F35A5E59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80FA1-D1B9-EDDF-60E7-498DA6C76C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A951C-33C5-4A26-B00E-EB56BB90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D8F0F-B633-55A1-F34F-FD091AD78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5BF6E-A9FE-BE3A-716F-F3542C62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8BAF-3084-D4B2-C09A-220637EA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6AAC1-E028-5384-8C0A-B2D040D49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A86D6-6245-5742-36E3-CA7756683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C2BC4-33E2-4709-41D1-A16A9272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087F7-8D67-220F-BDBE-7D2AEE22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58C95-9909-2620-49E4-3985E2F1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2EE85-CFDE-F2E6-4E0B-001045A6F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8B915-C4E2-F2BD-3A24-E3D62532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D7F29-DC83-5DAB-7998-97202954D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5F048-EBC3-4837-80A4-08CA519B333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F6E93-540D-8E9E-DCE7-79826FD08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AEB93-1015-1A82-7802-9204FA900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C9C36-D687-4B27-BED1-F478A308A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1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3AB1BA-1AFC-FB9E-7C00-29D18F80568C}"/>
              </a:ext>
            </a:extLst>
          </p:cNvPr>
          <p:cNvSpPr txBox="1"/>
          <p:nvPr/>
        </p:nvSpPr>
        <p:spPr>
          <a:xfrm>
            <a:off x="1587731" y="2861949"/>
            <a:ext cx="10191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Network Security |</a:t>
            </a:r>
            <a:r>
              <a:rPr lang="ar-IQ" sz="3200" dirty="0">
                <a:solidFill>
                  <a:srgbClr val="FF0000"/>
                </a:solidFill>
              </a:rPr>
              <a:t>  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NAT   | ACL  | Troubleshooting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92BA5-8F0E-F75D-37E2-E1D6F9BE8DF1}"/>
              </a:ext>
            </a:extLst>
          </p:cNvPr>
          <p:cNvSpPr txBox="1"/>
          <p:nvPr/>
        </p:nvSpPr>
        <p:spPr>
          <a:xfrm>
            <a:off x="817418" y="1401680"/>
            <a:ext cx="101914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accent1"/>
                </a:solidFill>
              </a:rPr>
              <a:t>ITIG</a:t>
            </a:r>
            <a:endParaRPr lang="en-US" sz="6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7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02A27C5-7380-152B-72F8-C198F9707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91948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3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6B35-D6E4-8864-F978-E927693E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 IP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239D36-F5E7-B0F1-8875-F3DB309DE5B7}"/>
              </a:ext>
            </a:extLst>
          </p:cNvPr>
          <p:cNvSpPr txBox="1"/>
          <p:nvPr/>
        </p:nvSpPr>
        <p:spPr>
          <a:xfrm>
            <a:off x="1352062" y="1722794"/>
            <a:ext cx="94644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PC1:</a:t>
            </a:r>
            <a:br>
              <a:rPr lang="en-US" dirty="0"/>
            </a:br>
            <a:r>
              <a:rPr lang="en-US" dirty="0"/>
              <a:t>IP: 192.168.1.10</a:t>
            </a:r>
            <a:br>
              <a:rPr lang="en-US" dirty="0"/>
            </a:br>
            <a:r>
              <a:rPr lang="en-US" dirty="0"/>
              <a:t>Subnet: 255.255.255.0</a:t>
            </a:r>
            <a:br>
              <a:rPr lang="en-US" dirty="0"/>
            </a:br>
            <a:r>
              <a:rPr lang="en-US" dirty="0"/>
              <a:t>Gateway: 192.168.1.1</a:t>
            </a:r>
          </a:p>
          <a:p>
            <a:pPr algn="ctr">
              <a:buNone/>
            </a:pPr>
            <a:r>
              <a:rPr lang="en-US" dirty="0">
                <a:solidFill>
                  <a:srgbClr val="FF0000"/>
                </a:solidFill>
              </a:rPr>
              <a:t>PC2:</a:t>
            </a:r>
            <a:br>
              <a:rPr lang="en-US" dirty="0"/>
            </a:br>
            <a:r>
              <a:rPr lang="en-US" dirty="0"/>
              <a:t>IP: 192.168.1.20</a:t>
            </a:r>
            <a:br>
              <a:rPr lang="en-US" dirty="0"/>
            </a:br>
            <a:r>
              <a:rPr lang="en-US" dirty="0"/>
              <a:t>Subnet: 255.255.255.0</a:t>
            </a:r>
            <a:br>
              <a:rPr lang="en-US" dirty="0"/>
            </a:br>
            <a:r>
              <a:rPr lang="en-US" dirty="0"/>
              <a:t>Gateway: 192.168.1.1</a:t>
            </a:r>
          </a:p>
          <a:p>
            <a:pPr algn="r">
              <a:buNone/>
            </a:pPr>
            <a:r>
              <a:rPr lang="en-US" dirty="0">
                <a:solidFill>
                  <a:srgbClr val="FF0000"/>
                </a:solidFill>
              </a:rPr>
              <a:t>PC3:</a:t>
            </a:r>
            <a:br>
              <a:rPr lang="en-US" dirty="0"/>
            </a:br>
            <a:r>
              <a:rPr lang="en-US" dirty="0"/>
              <a:t>IP: 192.168.1.30</a:t>
            </a:r>
            <a:br>
              <a:rPr lang="en-US" dirty="0"/>
            </a:br>
            <a:r>
              <a:rPr lang="en-US" dirty="0"/>
              <a:t>Subnet: 255.255.255.0</a:t>
            </a:r>
            <a:br>
              <a:rPr lang="en-US" dirty="0"/>
            </a:br>
            <a:r>
              <a:rPr lang="en-US" dirty="0"/>
              <a:t>Gateway: 192.168.1.1</a:t>
            </a:r>
          </a:p>
        </p:txBody>
      </p:sp>
    </p:spTree>
    <p:extLst>
      <p:ext uri="{BB962C8B-B14F-4D97-AF65-F5344CB8AC3E}">
        <p14:creationId xmlns:p14="http://schemas.microsoft.com/office/powerpoint/2010/main" val="130412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D39B-555E-F7B9-0DA2-E0616CC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Security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53D05-CC67-E0E2-3BC5-964CC9C99155}"/>
              </a:ext>
            </a:extLst>
          </p:cNvPr>
          <p:cNvSpPr txBox="1"/>
          <p:nvPr/>
        </p:nvSpPr>
        <p:spPr>
          <a:xfrm>
            <a:off x="1016000" y="1382378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enable</a:t>
            </a:r>
            <a:br>
              <a:rPr lang="en-US" dirty="0"/>
            </a:br>
            <a:r>
              <a:rPr lang="en-US" dirty="0"/>
              <a:t>configure terminal</a:t>
            </a:r>
          </a:p>
          <a:p>
            <a:pPr>
              <a:buNone/>
            </a:pPr>
            <a:r>
              <a:rPr lang="en-US" dirty="0"/>
              <a:t>hostname </a:t>
            </a:r>
            <a:r>
              <a:rPr lang="en-US" dirty="0" err="1"/>
              <a:t>Baghdad_Router</a:t>
            </a:r>
            <a:endParaRPr lang="en-US" dirty="0"/>
          </a:p>
          <a:p>
            <a:pPr>
              <a:buNone/>
            </a:pPr>
            <a:r>
              <a:rPr lang="en-US" dirty="0"/>
              <a:t>! --- Security ---</a:t>
            </a:r>
            <a:br>
              <a:rPr lang="en-US" dirty="0"/>
            </a:br>
            <a:r>
              <a:rPr lang="en-US" dirty="0"/>
              <a:t>enable secret cisco123</a:t>
            </a:r>
            <a:br>
              <a:rPr lang="en-US" dirty="0"/>
            </a:br>
            <a:r>
              <a:rPr lang="en-US" dirty="0"/>
              <a:t>service password-encryption</a:t>
            </a:r>
          </a:p>
          <a:p>
            <a:pPr>
              <a:buNone/>
            </a:pPr>
            <a:r>
              <a:rPr lang="en-US" dirty="0"/>
              <a:t>line console 0</a:t>
            </a:r>
            <a:br>
              <a:rPr lang="en-US" dirty="0"/>
            </a:br>
            <a:r>
              <a:rPr lang="en-US" dirty="0"/>
              <a:t>password 123</a:t>
            </a:r>
            <a:br>
              <a:rPr lang="en-US" dirty="0"/>
            </a:br>
            <a:r>
              <a:rPr lang="en-US" dirty="0"/>
              <a:t>login</a:t>
            </a:r>
            <a:br>
              <a:rPr lang="en-US" dirty="0"/>
            </a:br>
            <a:r>
              <a:rPr lang="en-US" dirty="0"/>
              <a:t>exit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1B90E4-3A26-F66A-9A16-C6270CF05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662" y="2445324"/>
            <a:ext cx="5243014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8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EDF5-DF8A-7F70-E9D3-DADEFE76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Router conf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869F66-6740-CB6C-48FF-1BAB8F7EB56F}"/>
              </a:ext>
            </a:extLst>
          </p:cNvPr>
          <p:cNvSpPr txBox="1"/>
          <p:nvPr/>
        </p:nvSpPr>
        <p:spPr>
          <a:xfrm>
            <a:off x="1000370" y="188948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--- Interfaces ---</a:t>
            </a:r>
            <a:br>
              <a:rPr lang="en-GB" dirty="0"/>
            </a:br>
            <a:r>
              <a:rPr lang="en-GB" dirty="0"/>
              <a:t>interface g0/0</a:t>
            </a:r>
            <a:br>
              <a:rPr lang="en-GB" dirty="0"/>
            </a:br>
            <a:r>
              <a:rPr lang="en-GB" dirty="0"/>
              <a:t>description LAN</a:t>
            </a:r>
            <a:br>
              <a:rPr lang="en-GB" dirty="0"/>
            </a:br>
            <a:r>
              <a:rPr lang="en-GB" dirty="0" err="1"/>
              <a:t>ip</a:t>
            </a:r>
            <a:r>
              <a:rPr lang="en-GB" dirty="0"/>
              <a:t> address 192.168.1.1 255.255.255.0</a:t>
            </a:r>
            <a:br>
              <a:rPr lang="en-GB" dirty="0"/>
            </a:br>
            <a:r>
              <a:rPr lang="en-GB" dirty="0"/>
              <a:t>no shutdown</a:t>
            </a:r>
            <a:br>
              <a:rPr lang="en-GB" dirty="0"/>
            </a:br>
            <a:r>
              <a:rPr lang="en-GB" dirty="0"/>
              <a:t>exit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DD752-AE18-98F0-07A2-80F5B1C91866}"/>
              </a:ext>
            </a:extLst>
          </p:cNvPr>
          <p:cNvSpPr txBox="1"/>
          <p:nvPr/>
        </p:nvSpPr>
        <p:spPr>
          <a:xfrm>
            <a:off x="6236677" y="2027983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interface g0/1</a:t>
            </a:r>
            <a:br>
              <a:rPr lang="en-GB" dirty="0"/>
            </a:br>
            <a:r>
              <a:rPr lang="en-GB" dirty="0"/>
              <a:t>description INTERNET</a:t>
            </a:r>
            <a:br>
              <a:rPr lang="en-GB" dirty="0"/>
            </a:br>
            <a:r>
              <a:rPr lang="en-GB" dirty="0" err="1"/>
              <a:t>ip</a:t>
            </a:r>
            <a:r>
              <a:rPr lang="en-GB" dirty="0"/>
              <a:t> address 200.1.1.1 255.255.255.0</a:t>
            </a:r>
            <a:br>
              <a:rPr lang="en-GB" dirty="0"/>
            </a:br>
            <a:r>
              <a:rPr lang="en-GB" dirty="0"/>
              <a:t>no shutdown</a:t>
            </a:r>
            <a:br>
              <a:rPr lang="en-GB" dirty="0"/>
            </a:br>
            <a:r>
              <a:rPr lang="en-GB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85449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1F40-DEAE-9985-6E42-592AD741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6DFF7-7A66-D2FB-EF2D-A817AF99EE1B}"/>
              </a:ext>
            </a:extLst>
          </p:cNvPr>
          <p:cNvSpPr txBox="1"/>
          <p:nvPr/>
        </p:nvSpPr>
        <p:spPr>
          <a:xfrm>
            <a:off x="838200" y="2232078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! --- NAT ---</a:t>
            </a:r>
            <a:br>
              <a:rPr lang="en-US" dirty="0"/>
            </a:br>
            <a:r>
              <a:rPr lang="en-US" dirty="0"/>
              <a:t>access-list 1 permit 192.168.1.0 0.0.0.255</a:t>
            </a:r>
          </a:p>
          <a:p>
            <a:pPr>
              <a:buNone/>
            </a:pP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inside source list 1 interface g0/1 overload</a:t>
            </a:r>
          </a:p>
          <a:p>
            <a:pPr>
              <a:buNone/>
            </a:pPr>
            <a:r>
              <a:rPr lang="en-US" dirty="0"/>
              <a:t>interface g0/0</a:t>
            </a:r>
            <a:br>
              <a:rPr lang="en-US" dirty="0"/>
            </a:b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inside</a:t>
            </a:r>
            <a:br>
              <a:rPr lang="en-US" dirty="0"/>
            </a:br>
            <a:r>
              <a:rPr lang="en-US" dirty="0"/>
              <a:t>exit</a:t>
            </a:r>
          </a:p>
          <a:p>
            <a:pPr>
              <a:buNone/>
            </a:pPr>
            <a:r>
              <a:rPr lang="en-US" dirty="0"/>
              <a:t>interface g0/1</a:t>
            </a:r>
            <a:br>
              <a:rPr lang="en-US" dirty="0"/>
            </a:br>
            <a:r>
              <a:rPr lang="en-US" dirty="0" err="1"/>
              <a:t>ip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outside</a:t>
            </a:r>
            <a:br>
              <a:rPr lang="en-US" dirty="0"/>
            </a:br>
            <a:r>
              <a:rPr lang="en-US" dirty="0"/>
              <a:t>exit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04922-F070-D178-BC7C-54A766382D29}"/>
              </a:ext>
            </a:extLst>
          </p:cNvPr>
          <p:cNvSpPr txBox="1"/>
          <p:nvPr/>
        </p:nvSpPr>
        <p:spPr>
          <a:xfrm>
            <a:off x="6674339" y="2283664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dirty="0"/>
              <a:t>! --- ACL ---</a:t>
            </a:r>
            <a:br>
              <a:rPr lang="en-GB" dirty="0"/>
            </a:br>
            <a:r>
              <a:rPr lang="en-GB" dirty="0"/>
              <a:t>access-list 10 deny host 192.168.1.20</a:t>
            </a:r>
            <a:br>
              <a:rPr lang="en-GB" dirty="0"/>
            </a:br>
            <a:r>
              <a:rPr lang="en-GB" dirty="0"/>
              <a:t>access-list 10 permit any</a:t>
            </a:r>
          </a:p>
          <a:p>
            <a:pPr>
              <a:buNone/>
            </a:pPr>
            <a:r>
              <a:rPr lang="en-GB" dirty="0"/>
              <a:t>interface g0/0</a:t>
            </a:r>
            <a:br>
              <a:rPr lang="en-GB" dirty="0"/>
            </a:br>
            <a:r>
              <a:rPr lang="en-GB" dirty="0" err="1"/>
              <a:t>ip</a:t>
            </a:r>
            <a:r>
              <a:rPr lang="en-GB" dirty="0"/>
              <a:t> access-group 10 in</a:t>
            </a:r>
            <a:br>
              <a:rPr lang="en-GB" dirty="0"/>
            </a:br>
            <a:r>
              <a:rPr lang="en-GB" dirty="0"/>
              <a:t>exit</a:t>
            </a:r>
          </a:p>
          <a:p>
            <a:pPr>
              <a:buNone/>
            </a:pPr>
            <a:r>
              <a:rPr lang="en-GB" dirty="0"/>
              <a:t>! --- Default Route ---</a:t>
            </a:r>
            <a:br>
              <a:rPr lang="en-GB" dirty="0"/>
            </a:br>
            <a:r>
              <a:rPr lang="en-GB" dirty="0" err="1"/>
              <a:t>ip</a:t>
            </a:r>
            <a:r>
              <a:rPr lang="en-GB" dirty="0"/>
              <a:t> route 0.0.0.0 0.0.0.0 200.1.1.2</a:t>
            </a:r>
          </a:p>
          <a:p>
            <a:pPr>
              <a:buNone/>
            </a:pPr>
            <a:r>
              <a:rPr lang="en-GB" dirty="0"/>
              <a:t>end</a:t>
            </a:r>
            <a:br>
              <a:rPr lang="en-GB" dirty="0"/>
            </a:br>
            <a:r>
              <a:rPr lang="en-GB" dirty="0"/>
              <a:t>write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4805E6B-28A7-BBD1-B7BE-9CE1C07F0D43}"/>
              </a:ext>
            </a:extLst>
          </p:cNvPr>
          <p:cNvSpPr txBox="1">
            <a:spLocks/>
          </p:cNvSpPr>
          <p:nvPr/>
        </p:nvSpPr>
        <p:spPr>
          <a:xfrm>
            <a:off x="6484815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ACL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75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3E1D-1AD6-9734-200C-48043172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Server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CDE54-9350-38DC-E82F-51025C731A74}"/>
              </a:ext>
            </a:extLst>
          </p:cNvPr>
          <p:cNvSpPr txBox="1"/>
          <p:nvPr/>
        </p:nvSpPr>
        <p:spPr>
          <a:xfrm>
            <a:off x="767862" y="235968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interface g0/1</a:t>
            </a:r>
          </a:p>
          <a:p>
            <a:r>
              <a:rPr lang="en-GB" dirty="0" err="1"/>
              <a:t>ip</a:t>
            </a:r>
            <a:r>
              <a:rPr lang="en-GB" dirty="0"/>
              <a:t> address 200.1.1.1 255.255.255.0</a:t>
            </a:r>
          </a:p>
          <a:p>
            <a:r>
              <a:rPr lang="en-GB" dirty="0"/>
              <a:t>no shutdown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8E7D3E-0658-2ED7-8FE1-92EFFC45E37B}"/>
              </a:ext>
            </a:extLst>
          </p:cNvPr>
          <p:cNvSpPr txBox="1"/>
          <p:nvPr/>
        </p:nvSpPr>
        <p:spPr>
          <a:xfrm>
            <a:off x="7119816" y="235968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IP Address: 200.1.1.2</a:t>
            </a:r>
          </a:p>
          <a:p>
            <a:r>
              <a:rPr lang="en-GB" dirty="0"/>
              <a:t>Subnet Mask: 255.255.255.0</a:t>
            </a:r>
          </a:p>
          <a:p>
            <a:r>
              <a:rPr lang="en-GB" dirty="0"/>
              <a:t>Default Gateway: 200.1.1.1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04F00-620C-1F36-F04B-DE2454A0DD7C}"/>
              </a:ext>
            </a:extLst>
          </p:cNvPr>
          <p:cNvSpPr txBox="1"/>
          <p:nvPr/>
        </p:nvSpPr>
        <p:spPr>
          <a:xfrm>
            <a:off x="5097586" y="5715951"/>
            <a:ext cx="66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ping 200.1.1.2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EEA31D-F4F5-52E0-722F-7A16E74FA005}"/>
              </a:ext>
            </a:extLst>
          </p:cNvPr>
          <p:cNvSpPr txBox="1"/>
          <p:nvPr/>
        </p:nvSpPr>
        <p:spPr>
          <a:xfrm>
            <a:off x="908539" y="3952018"/>
            <a:ext cx="66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Server → Services → HTTP → 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18E731-9997-2296-5AE3-88C8756FE353}"/>
              </a:ext>
            </a:extLst>
          </p:cNvPr>
          <p:cNvSpPr txBox="1"/>
          <p:nvPr/>
        </p:nvSpPr>
        <p:spPr>
          <a:xfrm>
            <a:off x="908539" y="4364503"/>
            <a:ext cx="66079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 Browser</a:t>
            </a:r>
          </a:p>
          <a:p>
            <a:r>
              <a:rPr lang="en-US" dirty="0"/>
              <a:t>http://200.1.1.2</a:t>
            </a:r>
          </a:p>
        </p:txBody>
      </p:sp>
    </p:spTree>
    <p:extLst>
      <p:ext uri="{BB962C8B-B14F-4D97-AF65-F5344CB8AC3E}">
        <p14:creationId xmlns:p14="http://schemas.microsoft.com/office/powerpoint/2010/main" val="276636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3C0C-DA9F-DDB5-9042-433BBD7E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Wildcard Mask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D785A5-424C-A905-2FC5-AD1714AC9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6927"/>
              </p:ext>
            </p:extLst>
          </p:nvPr>
        </p:nvGraphicFramePr>
        <p:xfrm>
          <a:off x="838200" y="2388790"/>
          <a:ext cx="10515600" cy="3657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01134465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1515093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Subnet 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255.255.255.0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73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F3ECF8-DB8E-4C5D-F42B-6EFE444A1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29757"/>
              </p:ext>
            </p:extLst>
          </p:nvPr>
        </p:nvGraphicFramePr>
        <p:xfrm>
          <a:off x="838200" y="1428987"/>
          <a:ext cx="10515600" cy="1325563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71220556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758911052"/>
                    </a:ext>
                  </a:extLst>
                </a:gridCol>
              </a:tblGrid>
              <a:tr h="13255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Wildcard Mask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0.0.0.255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74127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62259E9-42E3-F377-63D4-54C218359D3A}"/>
              </a:ext>
            </a:extLst>
          </p:cNvPr>
          <p:cNvSpPr txBox="1"/>
          <p:nvPr/>
        </p:nvSpPr>
        <p:spPr>
          <a:xfrm>
            <a:off x="922215" y="34490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192.168.1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E372CB-F50D-BC0A-0ECE-A1F6D3D76111}"/>
              </a:ext>
            </a:extLst>
          </p:cNvPr>
          <p:cNvSpPr txBox="1"/>
          <p:nvPr/>
        </p:nvSpPr>
        <p:spPr>
          <a:xfrm>
            <a:off x="2883877" y="34490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0.0.0</a:t>
            </a:r>
            <a:r>
              <a:rPr lang="en-US" dirty="0"/>
              <a:t>.255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4028D0-658B-7AD0-733E-3FDB6ABDDA6F}"/>
              </a:ext>
            </a:extLst>
          </p:cNvPr>
          <p:cNvSpPr txBox="1"/>
          <p:nvPr/>
        </p:nvSpPr>
        <p:spPr>
          <a:xfrm>
            <a:off x="758092" y="45129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Subnet Mask: 255.255.255.0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CDAC0-9FEF-CACE-5554-21A5C25144D0}"/>
              </a:ext>
            </a:extLst>
          </p:cNvPr>
          <p:cNvSpPr txBox="1"/>
          <p:nvPr/>
        </p:nvSpPr>
        <p:spPr>
          <a:xfrm>
            <a:off x="758092" y="414361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Exmp</a:t>
            </a:r>
            <a:r>
              <a:rPr lang="en-GB" dirty="0">
                <a:solidFill>
                  <a:srgbClr val="FF0000"/>
                </a:solidFill>
              </a:rPr>
              <a:t>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CCB3CE-20AA-2369-A409-0C9CAC8BEC07}"/>
              </a:ext>
            </a:extLst>
          </p:cNvPr>
          <p:cNvSpPr txBox="1"/>
          <p:nvPr/>
        </p:nvSpPr>
        <p:spPr>
          <a:xfrm>
            <a:off x="758092" y="4976639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255-255=0</a:t>
            </a:r>
          </a:p>
          <a:p>
            <a:r>
              <a:rPr lang="en-US" dirty="0"/>
              <a:t>255-255=0</a:t>
            </a:r>
          </a:p>
          <a:p>
            <a:r>
              <a:rPr lang="en-US" dirty="0"/>
              <a:t>255-255=0</a:t>
            </a:r>
          </a:p>
          <a:p>
            <a:r>
              <a:rPr lang="en-US" dirty="0"/>
              <a:t>255-0=255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C16F84-E122-EF1D-12A9-3557129052D8}"/>
              </a:ext>
            </a:extLst>
          </p:cNvPr>
          <p:cNvSpPr txBox="1"/>
          <p:nvPr/>
        </p:nvSpPr>
        <p:spPr>
          <a:xfrm>
            <a:off x="7233138" y="414361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Exmp</a:t>
            </a:r>
            <a:r>
              <a:rPr lang="en-GB" dirty="0">
                <a:solidFill>
                  <a:srgbClr val="FF0000"/>
                </a:solidFill>
              </a:rPr>
              <a:t>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407E47-17E5-39EE-5E51-DE72D114A685}"/>
              </a:ext>
            </a:extLst>
          </p:cNvPr>
          <p:cNvSpPr txBox="1"/>
          <p:nvPr/>
        </p:nvSpPr>
        <p:spPr>
          <a:xfrm>
            <a:off x="7233138" y="451294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Subnet Mask: 255.255.255.192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930ED2-622D-4E5F-C292-8E3514C6F8EC}"/>
              </a:ext>
            </a:extLst>
          </p:cNvPr>
          <p:cNvSpPr txBox="1"/>
          <p:nvPr/>
        </p:nvSpPr>
        <p:spPr>
          <a:xfrm>
            <a:off x="7324969" y="4976639"/>
            <a:ext cx="66626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255-255=0</a:t>
            </a:r>
          </a:p>
          <a:p>
            <a:r>
              <a:rPr lang="en-US" dirty="0"/>
              <a:t>255-255=0</a:t>
            </a:r>
          </a:p>
          <a:p>
            <a:r>
              <a:rPr lang="en-US" dirty="0"/>
              <a:t>255-255=0</a:t>
            </a:r>
          </a:p>
          <a:p>
            <a:r>
              <a:rPr lang="en-US" dirty="0"/>
              <a:t>255-192=63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D0165F-A6DB-CF0C-195E-5F7083F6089A}"/>
              </a:ext>
            </a:extLst>
          </p:cNvPr>
          <p:cNvSpPr txBox="1"/>
          <p:nvPr/>
        </p:nvSpPr>
        <p:spPr>
          <a:xfrm>
            <a:off x="1395046" y="6308209"/>
            <a:ext cx="6994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0.0.0.255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D3B058-8E59-5651-63DF-AE54DBD61C1D}"/>
              </a:ext>
            </a:extLst>
          </p:cNvPr>
          <p:cNvSpPr txBox="1"/>
          <p:nvPr/>
        </p:nvSpPr>
        <p:spPr>
          <a:xfrm>
            <a:off x="7856416" y="6308209"/>
            <a:ext cx="6994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0.0.0.63</a:t>
            </a:r>
          </a:p>
        </p:txBody>
      </p:sp>
    </p:spTree>
    <p:extLst>
      <p:ext uri="{BB962C8B-B14F-4D97-AF65-F5344CB8AC3E}">
        <p14:creationId xmlns:p14="http://schemas.microsoft.com/office/powerpoint/2010/main" val="80778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330762-6691-98DB-BE57-057B2587B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6935"/>
              </p:ext>
            </p:extLst>
          </p:nvPr>
        </p:nvGraphicFramePr>
        <p:xfrm>
          <a:off x="1815123" y="1911460"/>
          <a:ext cx="10515600" cy="219456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86746511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635989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Subnet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Wildcard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593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255.255.255.0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0.0.0.255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994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255.255.255.128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0.0.0.127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181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255.255.255.192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0.0.0.63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8259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255.255.255.224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0.0.0.31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324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255.255.255.240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0.0.0.15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054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16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274</Words>
  <Application>Microsoft Office PowerPoint</Application>
  <PresentationFormat>Widescreen</PresentationFormat>
  <Paragraphs>69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PC IP </vt:lpstr>
      <vt:lpstr>Security</vt:lpstr>
      <vt:lpstr>Router conf</vt:lpstr>
      <vt:lpstr>NAT</vt:lpstr>
      <vt:lpstr>Server </vt:lpstr>
      <vt:lpstr>Wildcard Mask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muthana alhashimi</dc:creator>
  <cp:lastModifiedBy>muthana alhashimi</cp:lastModifiedBy>
  <cp:revision>1</cp:revision>
  <dcterms:created xsi:type="dcterms:W3CDTF">2026-04-23T07:57:56Z</dcterms:created>
  <dcterms:modified xsi:type="dcterms:W3CDTF">2026-04-24T18:54:52Z</dcterms:modified>
</cp:coreProperties>
</file>